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Proxima Nova"/>
      <p:regular r:id="rId20"/>
      <p:bold r:id="rId21"/>
      <p:italic r:id="rId22"/>
      <p:boldItalic r:id="rId23"/>
    </p:embeddedFont>
    <p:embeddedFont>
      <p:font typeface="Alfa Slab One"/>
      <p:regular r:id="rId24"/>
    </p:embeddedFont>
    <p:embeddedFont>
      <p:font typeface="Varela"/>
      <p:regular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AlfaSlabOne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regular.fntdata"/><Relationship Id="rId25" Type="http://schemas.openxmlformats.org/officeDocument/2006/relationships/font" Target="fonts/Varela-regular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3a673db2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3a673db2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3dc7ef5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3dc7ef5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3dc7ef56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3dc7ef56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3dc7ef56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3dc7ef56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3dc7ef5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3dc7ef5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3dc7ef56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3dc7ef56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3dc7ef5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3dc7ef5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3dc7ef56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3dc7ef56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13225" y="-6600"/>
            <a:ext cx="7076050" cy="5160000"/>
          </a:xfrm>
          <a:custGeom>
            <a:rect b="b" l="l" r="r" t="t"/>
            <a:pathLst>
              <a:path extrusionOk="0" h="206400" w="283042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-13225" y="-6600"/>
            <a:ext cx="7076050" cy="5160000"/>
          </a:xfrm>
          <a:custGeom>
            <a:rect b="b" l="l" r="r" t="t"/>
            <a:pathLst>
              <a:path extrusionOk="0" h="206400" w="283042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61" name="Google Shape;61;p15"/>
          <p:cNvSpPr txBox="1"/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 flipH="1">
            <a:off x="667310" y="-6600"/>
            <a:ext cx="8476700" cy="51534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66" name="Google Shape;66;p16"/>
          <p:cNvSpPr/>
          <p:nvPr/>
        </p:nvSpPr>
        <p:spPr>
          <a:xfrm>
            <a:off x="0" y="-6600"/>
            <a:ext cx="8476700" cy="51534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╺"/>
              <a:defRPr sz="2400"/>
            </a:lvl1pPr>
            <a:lvl2pPr indent="-381000" lvl="1" marL="9144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2pPr>
            <a:lvl3pPr indent="-381000" lvl="2" marL="13716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3pPr>
            <a:lvl4pPr indent="-381000" lvl="3" marL="18288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4pPr>
            <a:lvl5pPr indent="-381000" lvl="4" marL="22860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5pPr>
            <a:lvl6pPr indent="-381000" lvl="5" marL="27432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6pPr>
            <a:lvl7pPr indent="-381000" lvl="6" marL="32004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7pPr>
            <a:lvl8pPr indent="-381000" lvl="7" marL="36576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8pPr>
            <a:lvl9pPr indent="-381000" lvl="8" marL="4114800" rtl="0" algn="ctr">
              <a:spcBef>
                <a:spcPts val="1000"/>
              </a:spcBef>
              <a:spcAft>
                <a:spcPts val="1000"/>
              </a:spcAft>
              <a:buSzPts val="2400"/>
              <a:buChar char="╶"/>
              <a:defRPr sz="2400"/>
            </a:lvl9pPr>
          </a:lstStyle>
          <a:p/>
        </p:txBody>
      </p:sp>
      <p:sp>
        <p:nvSpPr>
          <p:cNvPr id="68" name="Google Shape;68;p16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7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-6600"/>
            <a:ext cx="8476700" cy="51534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╶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-6600"/>
            <a:ext cx="8476700" cy="51534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-6600"/>
            <a:ext cx="8476700" cy="51534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/>
        </p:txBody>
      </p:sp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/>
        </p:txBody>
      </p:sp>
      <p:sp>
        <p:nvSpPr>
          <p:cNvPr id="86" name="Google Shape;86;p19"/>
          <p:cNvSpPr txBox="1"/>
          <p:nvPr>
            <p:ph idx="3" type="body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0" y="-6600"/>
            <a:ext cx="8476700" cy="51534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0" y="-6600"/>
            <a:ext cx="8476700" cy="51534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1000"/>
              </a:spcAft>
              <a:buSzPts val="1400"/>
              <a:buNone/>
              <a:defRPr/>
            </a:lvl1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/>
          <p:nvPr/>
        </p:nvSpPr>
        <p:spPr>
          <a:xfrm>
            <a:off x="-13225" y="-6600"/>
            <a:ext cx="7076050" cy="5160000"/>
          </a:xfrm>
          <a:custGeom>
            <a:rect b="b" l="l" r="r" t="t"/>
            <a:pathLst>
              <a:path extrusionOk="0" h="206400" w="283042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rossed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 flipH="1">
            <a:off x="667310" y="-6600"/>
            <a:ext cx="8476700" cy="51534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01" name="Google Shape;101;p23"/>
          <p:cNvSpPr/>
          <p:nvPr/>
        </p:nvSpPr>
        <p:spPr>
          <a:xfrm>
            <a:off x="0" y="-6600"/>
            <a:ext cx="8476700" cy="51534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4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76A5A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rtl="0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rtl="0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rtl="0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rtl="0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rtl="0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rtl="0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rtl="0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Analytics</a:t>
            </a:r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700" y="0"/>
            <a:ext cx="3605301" cy="16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/>
          <p:nvPr/>
        </p:nvSpPr>
        <p:spPr>
          <a:xfrm>
            <a:off x="3477786" y="3603308"/>
            <a:ext cx="53214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rPr>
              <a:t>Dennys Mallqui</a:t>
            </a:r>
            <a:endParaRPr b="0" i="0" sz="21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rPr>
              <a:t>MSc Computer Science - IA</a:t>
            </a:r>
            <a:endParaRPr sz="11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rPr>
              <a:t>Federal University of São Carlos – Brazil</a:t>
            </a:r>
            <a:endParaRPr b="1" i="0" sz="21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297" y="3697434"/>
            <a:ext cx="1293932" cy="9446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/>
          <p:nvPr/>
        </p:nvSpPr>
        <p:spPr>
          <a:xfrm>
            <a:off x="363002" y="4642050"/>
            <a:ext cx="420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Laboratório de Inteligência Artificial Aplicada</a:t>
            </a:r>
            <a:endParaRPr i="1" sz="1100"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6038" y="3666875"/>
            <a:ext cx="724926" cy="9115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8137625" y="1131350"/>
            <a:ext cx="16041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B7B7B7"/>
                </a:solidFill>
              </a:rPr>
              <a:t>Lima</a:t>
            </a:r>
            <a:endParaRPr i="1"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Analytics?</a:t>
            </a:r>
            <a:endParaRPr/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427800" y="1017725"/>
            <a:ext cx="7257125" cy="3876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in capturing value from data</a:t>
            </a: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50" y="1095275"/>
            <a:ext cx="3016783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058" y="1703775"/>
            <a:ext cx="5425167" cy="260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/>
          <p:nvPr/>
        </p:nvSpPr>
        <p:spPr>
          <a:xfrm>
            <a:off x="7848925" y="1740875"/>
            <a:ext cx="1026600" cy="31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of Differing Types of Analytics</a:t>
            </a:r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7848925" y="1740875"/>
            <a:ext cx="1026600" cy="31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9425"/>
            <a:ext cx="48519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 &amp; </a:t>
            </a:r>
            <a:r>
              <a:rPr lang="en"/>
              <a:t>Analytics Landscape</a:t>
            </a:r>
            <a:endParaRPr/>
          </a:p>
        </p:txBody>
      </p:sp>
      <p:sp>
        <p:nvSpPr>
          <p:cNvPr id="147" name="Google Shape;147;p30"/>
          <p:cNvSpPr/>
          <p:nvPr/>
        </p:nvSpPr>
        <p:spPr>
          <a:xfrm>
            <a:off x="7848925" y="1740875"/>
            <a:ext cx="1026600" cy="31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05975"/>
            <a:ext cx="560555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Cloud?</a:t>
            </a:r>
            <a:endParaRPr/>
          </a:p>
        </p:txBody>
      </p:sp>
      <p:pic>
        <p:nvPicPr>
          <p:cNvPr id="154" name="Google Shape;154;p31"/>
          <p:cNvPicPr preferRelativeResize="0"/>
          <p:nvPr/>
        </p:nvPicPr>
        <p:blipFill rotWithShape="1">
          <a:blip r:embed="rId4">
            <a:alphaModFix/>
          </a:blip>
          <a:srcRect b="11331" l="23659" r="24873" t="28615"/>
          <a:stretch/>
        </p:blipFill>
        <p:spPr>
          <a:xfrm>
            <a:off x="311700" y="1057875"/>
            <a:ext cx="6231926" cy="39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</a:t>
            </a:r>
            <a:r>
              <a:rPr lang="en"/>
              <a:t>Big Data platform</a:t>
            </a:r>
            <a:endParaRPr/>
          </a:p>
        </p:txBody>
      </p:sp>
      <p:pic>
        <p:nvPicPr>
          <p:cNvPr id="160" name="Google Shape;160;p32"/>
          <p:cNvPicPr preferRelativeResize="0"/>
          <p:nvPr/>
        </p:nvPicPr>
        <p:blipFill rotWithShape="1">
          <a:blip r:embed="rId4">
            <a:alphaModFix/>
          </a:blip>
          <a:srcRect b="2425" l="32531" r="17778" t="22244"/>
          <a:stretch/>
        </p:blipFill>
        <p:spPr>
          <a:xfrm>
            <a:off x="311700" y="1017725"/>
            <a:ext cx="5288774" cy="40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/>
        </p:nvSpPr>
        <p:spPr>
          <a:xfrm>
            <a:off x="761100" y="1991700"/>
            <a:ext cx="76218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Let’s do it!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/>
          <p:nvPr/>
        </p:nvSpPr>
        <p:spPr>
          <a:xfrm>
            <a:off x="523825" y="1393750"/>
            <a:ext cx="1417200" cy="320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4"/>
          <p:cNvSpPr/>
          <p:nvPr/>
        </p:nvSpPr>
        <p:spPr>
          <a:xfrm>
            <a:off x="2476525" y="1393750"/>
            <a:ext cx="5331000" cy="32088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0569" y="1409152"/>
            <a:ext cx="1417200" cy="1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4"/>
          <p:cNvSpPr txBox="1"/>
          <p:nvPr/>
        </p:nvSpPr>
        <p:spPr>
          <a:xfrm>
            <a:off x="539925" y="2533150"/>
            <a:ext cx="14172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Source 1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74" name="Google Shape;174;p34"/>
          <p:cNvSpPr txBox="1"/>
          <p:nvPr/>
        </p:nvSpPr>
        <p:spPr>
          <a:xfrm>
            <a:off x="460325" y="1339894"/>
            <a:ext cx="14172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Organización</a:t>
            </a:r>
            <a:endParaRPr sz="1000"/>
          </a:p>
        </p:txBody>
      </p:sp>
      <p:pic>
        <p:nvPicPr>
          <p:cNvPr id="175" name="Google Shape;175;p34"/>
          <p:cNvPicPr preferRelativeResize="0"/>
          <p:nvPr/>
        </p:nvPicPr>
        <p:blipFill rotWithShape="1">
          <a:blip r:embed="rId4">
            <a:alphaModFix/>
          </a:blip>
          <a:srcRect b="14181" l="18936" r="17583" t="13391"/>
          <a:stretch/>
        </p:blipFill>
        <p:spPr>
          <a:xfrm>
            <a:off x="925388" y="1918063"/>
            <a:ext cx="639484" cy="6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4"/>
          <p:cNvPicPr preferRelativeResize="0"/>
          <p:nvPr/>
        </p:nvPicPr>
        <p:blipFill rotWithShape="1">
          <a:blip r:embed="rId4">
            <a:alphaModFix/>
          </a:blip>
          <a:srcRect b="14181" l="18936" r="17583" t="13391"/>
          <a:stretch/>
        </p:blipFill>
        <p:spPr>
          <a:xfrm>
            <a:off x="925375" y="3222613"/>
            <a:ext cx="639484" cy="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/>
          <p:nvPr/>
        </p:nvSpPr>
        <p:spPr>
          <a:xfrm>
            <a:off x="539925" y="3843625"/>
            <a:ext cx="14172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Source 2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2405338" y="3049354"/>
            <a:ext cx="6813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VPN</a:t>
            </a:r>
            <a:endParaRPr/>
          </a:p>
        </p:txBody>
      </p:sp>
      <p:pic>
        <p:nvPicPr>
          <p:cNvPr descr="Cloud-VPN.png" id="179" name="Google Shape;179;p34"/>
          <p:cNvPicPr preferRelativeResize="0"/>
          <p:nvPr/>
        </p:nvPicPr>
        <p:blipFill rotWithShape="1">
          <a:blip r:embed="rId5">
            <a:alphaModFix/>
          </a:blip>
          <a:srcRect b="5092" l="0" r="0" t="5092"/>
          <a:stretch/>
        </p:blipFill>
        <p:spPr>
          <a:xfrm>
            <a:off x="2480824" y="254857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 txBox="1"/>
          <p:nvPr/>
        </p:nvSpPr>
        <p:spPr>
          <a:xfrm>
            <a:off x="3488175" y="1709708"/>
            <a:ext cx="59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ETL - Cloud Dataflow</a:t>
            </a:r>
            <a:endParaRPr/>
          </a:p>
        </p:txBody>
      </p:sp>
      <p:pic>
        <p:nvPicPr>
          <p:cNvPr descr="Compute-Engine.png" id="181" name="Google Shape;181;p34"/>
          <p:cNvPicPr preferRelativeResize="0"/>
          <p:nvPr/>
        </p:nvPicPr>
        <p:blipFill rotWithShape="1">
          <a:blip r:embed="rId6">
            <a:alphaModFix/>
          </a:blip>
          <a:srcRect b="5092" l="0" r="0" t="5092"/>
          <a:stretch/>
        </p:blipFill>
        <p:spPr>
          <a:xfrm>
            <a:off x="3522515" y="2012728"/>
            <a:ext cx="530400" cy="4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34"/>
          <p:cNvGrpSpPr/>
          <p:nvPr/>
        </p:nvGrpSpPr>
        <p:grpSpPr>
          <a:xfrm>
            <a:off x="4775383" y="2554315"/>
            <a:ext cx="599100" cy="749002"/>
            <a:chOff x="4675900" y="2533148"/>
            <a:chExt cx="599100" cy="749002"/>
          </a:xfrm>
        </p:grpSpPr>
        <p:sp>
          <p:nvSpPr>
            <p:cNvPr id="183" name="Google Shape;183;p34"/>
            <p:cNvSpPr txBox="1"/>
            <p:nvPr/>
          </p:nvSpPr>
          <p:spPr>
            <a:xfrm>
              <a:off x="4675900" y="3031950"/>
              <a:ext cx="5991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Font typeface="Open Sans"/>
                <a:buNone/>
              </a:pPr>
              <a:r>
                <a:rPr b="1" i="0" lang="en" sz="700" u="none" cap="none" strike="noStrike">
                  <a:solidFill>
                    <a:srgbClr val="808080"/>
                  </a:solidFill>
                  <a:latin typeface="Open Sans"/>
                  <a:ea typeface="Open Sans"/>
                  <a:cs typeface="Open Sans"/>
                  <a:sym typeface="Open Sans"/>
                </a:rPr>
                <a:t>BigQuery</a:t>
              </a:r>
              <a:endParaRPr/>
            </a:p>
          </p:txBody>
        </p:sp>
        <p:pic>
          <p:nvPicPr>
            <p:cNvPr descr="BigQuery.png" id="184" name="Google Shape;184;p34"/>
            <p:cNvPicPr preferRelativeResize="0"/>
            <p:nvPr/>
          </p:nvPicPr>
          <p:blipFill rotWithShape="1">
            <a:blip r:embed="rId7">
              <a:alphaModFix/>
            </a:blip>
            <a:srcRect b="5092" l="0" r="0" t="5092"/>
            <a:stretch/>
          </p:blipFill>
          <p:spPr>
            <a:xfrm>
              <a:off x="4709268" y="2533148"/>
              <a:ext cx="530400" cy="476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34"/>
          <p:cNvGrpSpPr/>
          <p:nvPr/>
        </p:nvGrpSpPr>
        <p:grpSpPr>
          <a:xfrm>
            <a:off x="3489150" y="3096485"/>
            <a:ext cx="599100" cy="745615"/>
            <a:chOff x="3565350" y="3096485"/>
            <a:chExt cx="599100" cy="745615"/>
          </a:xfrm>
        </p:grpSpPr>
        <p:sp>
          <p:nvSpPr>
            <p:cNvPr id="186" name="Google Shape;186;p34"/>
            <p:cNvSpPr txBox="1"/>
            <p:nvPr/>
          </p:nvSpPr>
          <p:spPr>
            <a:xfrm>
              <a:off x="3565350" y="3591900"/>
              <a:ext cx="5991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Font typeface="Open Sans"/>
                <a:buNone/>
              </a:pPr>
              <a:r>
                <a:rPr b="1" i="0" lang="en" sz="700" u="none" cap="none" strike="noStrike">
                  <a:solidFill>
                    <a:srgbClr val="808080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 Storage</a:t>
              </a:r>
              <a:endParaRPr/>
            </a:p>
          </p:txBody>
        </p:sp>
        <p:pic>
          <p:nvPicPr>
            <p:cNvPr descr="Cloud-Storage.png" id="187" name="Google Shape;187;p34"/>
            <p:cNvPicPr preferRelativeResize="0"/>
            <p:nvPr/>
          </p:nvPicPr>
          <p:blipFill rotWithShape="1">
            <a:blip r:embed="rId8">
              <a:alphaModFix/>
            </a:blip>
            <a:srcRect b="5092" l="0" r="0" t="5092"/>
            <a:stretch/>
          </p:blipFill>
          <p:spPr>
            <a:xfrm>
              <a:off x="3598718" y="3096485"/>
              <a:ext cx="530400" cy="4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34"/>
          <p:cNvSpPr txBox="1"/>
          <p:nvPr/>
        </p:nvSpPr>
        <p:spPr>
          <a:xfrm>
            <a:off x="4774850" y="4058038"/>
            <a:ext cx="59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" sz="7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Dataflow</a:t>
            </a:r>
            <a:endParaRPr/>
          </a:p>
        </p:txBody>
      </p:sp>
      <p:pic>
        <p:nvPicPr>
          <p:cNvPr descr="Cloud-Dataflow.png" id="189" name="Google Shape;189;p34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4809724" y="3571351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/>
        </p:nvSpPr>
        <p:spPr>
          <a:xfrm>
            <a:off x="6711850" y="3636150"/>
            <a:ext cx="59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Data Studio</a:t>
            </a:r>
            <a:endParaRPr b="1" sz="70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Data-Studio.png" id="191" name="Google Shape;191;p34"/>
          <p:cNvPicPr preferRelativeResize="0"/>
          <p:nvPr/>
        </p:nvPicPr>
        <p:blipFill rotWithShape="1">
          <a:blip r:embed="rId10">
            <a:alphaModFix/>
          </a:blip>
          <a:srcRect b="5092" l="0" r="0" t="5092"/>
          <a:stretch/>
        </p:blipFill>
        <p:spPr>
          <a:xfrm>
            <a:off x="6746199" y="3142762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46202" y="2482159"/>
            <a:ext cx="681300" cy="140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-Engine.png" id="193" name="Google Shape;193;p34"/>
          <p:cNvPicPr preferRelativeResize="0"/>
          <p:nvPr/>
        </p:nvPicPr>
        <p:blipFill rotWithShape="1">
          <a:blip r:embed="rId6">
            <a:alphaModFix/>
          </a:blip>
          <a:srcRect b="5092" l="0" r="0" t="5092"/>
          <a:stretch/>
        </p:blipFill>
        <p:spPr>
          <a:xfrm>
            <a:off x="6746190" y="1918087"/>
            <a:ext cx="530400" cy="47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4"/>
          <p:cNvCxnSpPr>
            <a:stCxn id="179" idx="3"/>
            <a:endCxn id="181" idx="2"/>
          </p:cNvCxnSpPr>
          <p:nvPr/>
        </p:nvCxnSpPr>
        <p:spPr>
          <a:xfrm flipH="1" rot="10800000">
            <a:off x="3011224" y="2489173"/>
            <a:ext cx="776400" cy="297600"/>
          </a:xfrm>
          <a:prstGeom prst="bentConnector2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4"/>
          <p:cNvCxnSpPr>
            <a:stCxn id="179" idx="3"/>
            <a:endCxn id="187" idx="0"/>
          </p:cNvCxnSpPr>
          <p:nvPr/>
        </p:nvCxnSpPr>
        <p:spPr>
          <a:xfrm>
            <a:off x="3011224" y="2786773"/>
            <a:ext cx="776400" cy="309600"/>
          </a:xfrm>
          <a:prstGeom prst="bentConnector2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6" name="Google Shape;196;p34"/>
          <p:cNvCxnSpPr>
            <a:stCxn id="184" idx="1"/>
            <a:endCxn id="179" idx="3"/>
          </p:cNvCxnSpPr>
          <p:nvPr/>
        </p:nvCxnSpPr>
        <p:spPr>
          <a:xfrm rot="10800000">
            <a:off x="3011151" y="2786815"/>
            <a:ext cx="1797600" cy="57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7" name="Google Shape;197;p34"/>
          <p:cNvCxnSpPr>
            <a:stCxn id="193" idx="1"/>
            <a:endCxn id="184" idx="3"/>
          </p:cNvCxnSpPr>
          <p:nvPr/>
        </p:nvCxnSpPr>
        <p:spPr>
          <a:xfrm flipH="1">
            <a:off x="5339190" y="2156287"/>
            <a:ext cx="1407000" cy="636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8" name="Google Shape;198;p34"/>
          <p:cNvCxnSpPr>
            <a:stCxn id="191" idx="1"/>
            <a:endCxn id="184" idx="3"/>
          </p:cNvCxnSpPr>
          <p:nvPr/>
        </p:nvCxnSpPr>
        <p:spPr>
          <a:xfrm rot="10800000">
            <a:off x="5339199" y="2792662"/>
            <a:ext cx="1407000" cy="5883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9" name="Google Shape;199;p34"/>
          <p:cNvCxnSpPr>
            <a:stCxn id="184" idx="2"/>
            <a:endCxn id="189" idx="0"/>
          </p:cNvCxnSpPr>
          <p:nvPr/>
        </p:nvCxnSpPr>
        <p:spPr>
          <a:xfrm flipH="1" rot="-5400000">
            <a:off x="4804101" y="3300565"/>
            <a:ext cx="540600" cy="9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34"/>
          <p:cNvCxnSpPr>
            <a:stCxn id="179" idx="1"/>
            <a:endCxn id="175" idx="3"/>
          </p:cNvCxnSpPr>
          <p:nvPr/>
        </p:nvCxnSpPr>
        <p:spPr>
          <a:xfrm rot="10800000">
            <a:off x="1564924" y="2266573"/>
            <a:ext cx="915900" cy="5202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1" name="Google Shape;201;p34"/>
          <p:cNvCxnSpPr>
            <a:stCxn id="179" idx="1"/>
            <a:endCxn id="176" idx="3"/>
          </p:cNvCxnSpPr>
          <p:nvPr/>
        </p:nvCxnSpPr>
        <p:spPr>
          <a:xfrm flipH="1">
            <a:off x="1564924" y="2786773"/>
            <a:ext cx="915900" cy="7845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descr="Compute-Engine.png" id="202" name="Google Shape;202;p34"/>
          <p:cNvPicPr preferRelativeResize="0"/>
          <p:nvPr/>
        </p:nvPicPr>
        <p:blipFill rotWithShape="1">
          <a:blip r:embed="rId6">
            <a:alphaModFix/>
          </a:blip>
          <a:srcRect b="5092" l="0" r="0" t="5092"/>
          <a:stretch/>
        </p:blipFill>
        <p:spPr>
          <a:xfrm>
            <a:off x="6916565" y="1835612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Alfa Slab One"/>
                <a:ea typeface="Alfa Slab One"/>
                <a:cs typeface="Alfa Slab One"/>
                <a:sym typeface="Alfa Slab One"/>
              </a:rPr>
              <a:t>GCP Architecture Example</a:t>
            </a:r>
            <a:endParaRPr b="0"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86400" y="4660875"/>
            <a:ext cx="507100" cy="3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